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68" r:id="rId2"/>
    <p:sldId id="271" r:id="rId3"/>
    <p:sldId id="272" r:id="rId4"/>
  </p:sldIdLst>
  <p:sldSz cx="18288000" cy="10287000"/>
  <p:notesSz cx="6858000" cy="9144000"/>
  <p:embeddedFontLst>
    <p:embeddedFont>
      <p:font typeface="Aileron" panose="020B0604020202020204" charset="0"/>
      <p:regular r:id="rId6"/>
    </p:embeddedFont>
    <p:embeddedFont>
      <p:font typeface="Montserrat Ex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EC"/>
    <a:srgbClr val="F2693A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5" d="100"/>
          <a:sy n="65" d="100"/>
        </p:scale>
        <p:origin x="6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ce Goodall" userId="4ae414df-30ae-4943-825a-0f316b160fdb" providerId="ADAL" clId="{B2462263-601D-47C1-BADC-E0CB673EF4E1}"/>
    <pc:docChg chg="delSld">
      <pc:chgData name="Lance Goodall" userId="4ae414df-30ae-4943-825a-0f316b160fdb" providerId="ADAL" clId="{B2462263-601D-47C1-BADC-E0CB673EF4E1}" dt="2025-08-28T01:50:49.122" v="1" actId="47"/>
      <pc:docMkLst>
        <pc:docMk/>
      </pc:docMkLst>
      <pc:sldChg chg="del">
        <pc:chgData name="Lance Goodall" userId="4ae414df-30ae-4943-825a-0f316b160fdb" providerId="ADAL" clId="{B2462263-601D-47C1-BADC-E0CB673EF4E1}" dt="2025-08-28T01:50:41.481" v="0" actId="47"/>
        <pc:sldMkLst>
          <pc:docMk/>
          <pc:sldMk cId="0" sldId="256"/>
        </pc:sldMkLst>
      </pc:sldChg>
      <pc:sldChg chg="del">
        <pc:chgData name="Lance Goodall" userId="4ae414df-30ae-4943-825a-0f316b160fdb" providerId="ADAL" clId="{B2462263-601D-47C1-BADC-E0CB673EF4E1}" dt="2025-08-28T01:50:49.122" v="1" actId="47"/>
        <pc:sldMkLst>
          <pc:docMk/>
          <pc:sldMk cId="0" sldId="260"/>
        </pc:sldMkLst>
      </pc:sldChg>
      <pc:sldChg chg="del">
        <pc:chgData name="Lance Goodall" userId="4ae414df-30ae-4943-825a-0f316b160fdb" providerId="ADAL" clId="{B2462263-601D-47C1-BADC-E0CB673EF4E1}" dt="2025-08-28T01:50:41.481" v="0" actId="47"/>
        <pc:sldMkLst>
          <pc:docMk/>
          <pc:sldMk cId="0" sldId="266"/>
        </pc:sldMkLst>
      </pc:sldChg>
      <pc:sldChg chg="del">
        <pc:chgData name="Lance Goodall" userId="4ae414df-30ae-4943-825a-0f316b160fdb" providerId="ADAL" clId="{B2462263-601D-47C1-BADC-E0CB673EF4E1}" dt="2025-08-28T01:50:41.481" v="0" actId="47"/>
        <pc:sldMkLst>
          <pc:docMk/>
          <pc:sldMk cId="0" sldId="267"/>
        </pc:sldMkLst>
      </pc:sldChg>
      <pc:sldChg chg="del">
        <pc:chgData name="Lance Goodall" userId="4ae414df-30ae-4943-825a-0f316b160fdb" providerId="ADAL" clId="{B2462263-601D-47C1-BADC-E0CB673EF4E1}" dt="2025-08-28T01:50:49.122" v="1" actId="47"/>
        <pc:sldMkLst>
          <pc:docMk/>
          <pc:sldMk cId="541682612" sldId="270"/>
        </pc:sldMkLst>
      </pc:sldChg>
      <pc:sldChg chg="del">
        <pc:chgData name="Lance Goodall" userId="4ae414df-30ae-4943-825a-0f316b160fdb" providerId="ADAL" clId="{B2462263-601D-47C1-BADC-E0CB673EF4E1}" dt="2025-08-28T01:50:49.122" v="1" actId="47"/>
        <pc:sldMkLst>
          <pc:docMk/>
          <pc:sldMk cId="923783992" sldId="273"/>
        </pc:sldMkLst>
      </pc:sldChg>
      <pc:sldChg chg="del">
        <pc:chgData name="Lance Goodall" userId="4ae414df-30ae-4943-825a-0f316b160fdb" providerId="ADAL" clId="{B2462263-601D-47C1-BADC-E0CB673EF4E1}" dt="2025-08-28T01:50:49.122" v="1" actId="47"/>
        <pc:sldMkLst>
          <pc:docMk/>
          <pc:sldMk cId="0" sldId="274"/>
        </pc:sldMkLst>
      </pc:sldChg>
      <pc:sldChg chg="del">
        <pc:chgData name="Lance Goodall" userId="4ae414df-30ae-4943-825a-0f316b160fdb" providerId="ADAL" clId="{B2462263-601D-47C1-BADC-E0CB673EF4E1}" dt="2025-08-28T01:50:49.122" v="1" actId="47"/>
        <pc:sldMkLst>
          <pc:docMk/>
          <pc:sldMk cId="3266469068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28.08.2025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1753206">
            <a:off x="-1129444" y="4220733"/>
            <a:ext cx="25783492" cy="9586163"/>
          </a:xfrm>
          <a:prstGeom prst="rect">
            <a:avLst/>
          </a:prstGeom>
          <a:solidFill>
            <a:srgbClr val="545454">
              <a:alpha val="4706"/>
            </a:srgbClr>
          </a:solidFill>
        </p:spPr>
        <p:txBody>
          <a:bodyPr/>
          <a:lstStyle/>
          <a:p>
            <a:endParaRPr lang="en-NZ"/>
          </a:p>
        </p:txBody>
      </p:sp>
      <p:sp>
        <p:nvSpPr>
          <p:cNvPr id="3" name="AutoShape 3"/>
          <p:cNvSpPr/>
          <p:nvPr/>
        </p:nvSpPr>
        <p:spPr>
          <a:xfrm rot="2700000">
            <a:off x="-2646503" y="9043300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  <p:sp>
        <p:nvSpPr>
          <p:cNvPr id="4" name="AutoShape 4"/>
          <p:cNvSpPr/>
          <p:nvPr/>
        </p:nvSpPr>
        <p:spPr>
          <a:xfrm rot="2700000">
            <a:off x="15662054" y="-1908847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  <p:grpSp>
        <p:nvGrpSpPr>
          <p:cNvPr id="5" name="Group 5"/>
          <p:cNvGrpSpPr/>
          <p:nvPr/>
        </p:nvGrpSpPr>
        <p:grpSpPr>
          <a:xfrm>
            <a:off x="7822751" y="1021457"/>
            <a:ext cx="4343400" cy="1350190"/>
            <a:chOff x="0" y="0"/>
            <a:chExt cx="1687841" cy="6604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687841" cy="660400"/>
            </a:xfrm>
            <a:custGeom>
              <a:avLst/>
              <a:gdLst/>
              <a:ahLst/>
              <a:cxnLst/>
              <a:rect l="l" t="t" r="r" b="b"/>
              <a:pathLst>
                <a:path w="1687841" h="660400">
                  <a:moveTo>
                    <a:pt x="1563381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3381" y="0"/>
                  </a:lnTo>
                  <a:cubicBezTo>
                    <a:pt x="1631961" y="0"/>
                    <a:pt x="1687841" y="55880"/>
                    <a:pt x="1687841" y="124460"/>
                  </a:cubicBezTo>
                  <a:lnTo>
                    <a:pt x="1687841" y="535940"/>
                  </a:lnTo>
                  <a:cubicBezTo>
                    <a:pt x="1687841" y="604520"/>
                    <a:pt x="1631961" y="660400"/>
                    <a:pt x="1563381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 sz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7237015" y="1016530"/>
            <a:ext cx="8253464" cy="1309890"/>
            <a:chOff x="0" y="0"/>
            <a:chExt cx="4161103" cy="6604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2567708" y="1016530"/>
            <a:ext cx="8253464" cy="1309890"/>
            <a:chOff x="0" y="0"/>
            <a:chExt cx="4161103" cy="6604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143000" y="699164"/>
            <a:ext cx="6553200" cy="1994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71"/>
              </a:lnSpc>
            </a:pPr>
            <a:r>
              <a:rPr lang="en-US" sz="6600" spc="-485" dirty="0">
                <a:solidFill>
                  <a:srgbClr val="F2693A"/>
                </a:solidFill>
                <a:latin typeface="Aileron"/>
                <a:ea typeface="Aileron"/>
                <a:cs typeface="Aileron"/>
                <a:sym typeface="Aileron"/>
              </a:rPr>
              <a:t>Categories of Overlapping Duties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984294" y="1325226"/>
            <a:ext cx="3284920" cy="643702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5588"/>
              </a:lnSpc>
            </a:pPr>
            <a:r>
              <a:rPr lang="en-US" sz="3600" b="1" spc="58" dirty="0">
                <a:solidFill>
                  <a:schemeClr val="bg1"/>
                </a:solidFill>
                <a:latin typeface="Montserrat Extra-Bold"/>
                <a:ea typeface="Montserrat Extra-Bold"/>
                <a:cs typeface="Montserrat Extra-Bold"/>
                <a:sym typeface="Montserrat Extra-Bold"/>
              </a:rPr>
              <a:t>Contractual</a:t>
            </a:r>
          </a:p>
        </p:txBody>
      </p:sp>
      <p:pic>
        <p:nvPicPr>
          <p:cNvPr id="20" name="Graphic 19" descr="Handshake with solid fill">
            <a:extLst>
              <a:ext uri="{FF2B5EF4-FFF2-40B4-BE49-F238E27FC236}">
                <a16:creationId xmlns:a16="http://schemas.microsoft.com/office/drawing/2014/main" id="{01D70823-F61F-054E-2FFF-BC325A271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0046" y="1050781"/>
            <a:ext cx="1280565" cy="1280565"/>
          </a:xfrm>
          <a:prstGeom prst="rect">
            <a:avLst/>
          </a:prstGeom>
        </p:spPr>
      </p:pic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C26B0C88-3D3B-9E72-8DCE-3E1A819AE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802640"/>
              </p:ext>
            </p:extLst>
          </p:nvPr>
        </p:nvGraphicFramePr>
        <p:xfrm>
          <a:off x="1143000" y="3271583"/>
          <a:ext cx="7620000" cy="63162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002238565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113771516"/>
                    </a:ext>
                  </a:extLst>
                </a:gridCol>
              </a:tblGrid>
              <a:tr h="438254">
                <a:tc>
                  <a:txBody>
                    <a:bodyPr/>
                    <a:lstStyle/>
                    <a:p>
                      <a:endParaRPr lang="en-NZ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NZ" sz="2000" kern="1200" dirty="0">
                          <a:solidFill>
                            <a:schemeClr val="bg1"/>
                          </a:solidFill>
                        </a:rPr>
                        <a:t>CONTRACTUAL </a:t>
                      </a:r>
                      <a:endParaRPr lang="en-NZ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26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750537"/>
                  </a:ext>
                </a:extLst>
              </a:tr>
              <a:tr h="1627368">
                <a:tc>
                  <a:txBody>
                    <a:bodyPr/>
                    <a:lstStyle/>
                    <a:p>
                      <a:pPr algn="l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SCOPE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1600" b="0" dirty="0">
                          <a:effectLst/>
                        </a:rPr>
                        <a:t>MBIE enters contractual relationships for contracts of service, bespoke pieces of work, tenders, projects. These contractual relationships bring multiple PCBU’s together in a time-bound relationship that requires consultation, cooperation, and coordination together to manage health and safety (Section 34, HSWA 2015)  </a:t>
                      </a:r>
                      <a:endParaRPr lang="en-NZ" sz="1600" b="0" i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64444"/>
                  </a:ext>
                </a:extLst>
              </a:tr>
              <a:tr h="140481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MBIE’S PCBU OVERLAPPING DUTIES ACTIVITIES (e.g.) 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Capital works 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Service contracts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Large projects (e.g., Tui decommissioning, NZ Battery).  </a:t>
                      </a:r>
                      <a:endParaRPr lang="en-NZ" sz="1600" b="0" i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05300"/>
                  </a:ext>
                </a:extLst>
              </a:tr>
              <a:tr h="11168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KEY INTERNAL RELATIONSHIPS 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Procurement Team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Projects Team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WHS Team 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Legal  </a:t>
                      </a:r>
                      <a:endParaRPr lang="en-NZ" sz="1600" b="0" i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528027"/>
                  </a:ext>
                </a:extLst>
              </a:tr>
              <a:tr h="86449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COMPLIANCE 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Site Specific Safety Plans 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Induction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600" b="0" dirty="0">
                          <a:effectLst/>
                        </a:rPr>
                        <a:t>Monitoring and Review  </a:t>
                      </a:r>
                      <a:endParaRPr lang="en-NZ" sz="1600" b="0" i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861078"/>
                  </a:ext>
                </a:extLst>
              </a:tr>
              <a:tr h="86449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MONITORING/ </a:t>
                      </a:r>
                    </a:p>
                    <a:p>
                      <a:pPr algn="l" rtl="0" fontAlgn="base"/>
                      <a:r>
                        <a:rPr lang="en-NZ" sz="2000" b="1" kern="1200" dirty="0">
                          <a:solidFill>
                            <a:schemeClr val="bg1"/>
                          </a:solidFill>
                        </a:rPr>
                        <a:t>REPORTING  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1600" b="0" dirty="0">
                          <a:effectLst/>
                        </a:rPr>
                        <a:t>Develop a monitoring and reporting process that includes – incident investigations, escalation points, spot checks, dashboard analytics.  </a:t>
                      </a:r>
                      <a:endParaRPr lang="en-NZ" sz="1600" b="0" i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21888"/>
                  </a:ext>
                </a:extLst>
              </a:tr>
            </a:tbl>
          </a:graphicData>
        </a:graphic>
      </p:graphicFrame>
      <p:pic>
        <p:nvPicPr>
          <p:cNvPr id="35" name="Graphic 34" descr="Arrow: Slight curve with solid fill">
            <a:extLst>
              <a:ext uri="{FF2B5EF4-FFF2-40B4-BE49-F238E27FC236}">
                <a16:creationId xmlns:a16="http://schemas.microsoft.com/office/drawing/2014/main" id="{3522CEC1-5BF5-7387-3EEE-35E0B3CED8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541813">
            <a:off x="8676786" y="5367666"/>
            <a:ext cx="2955218" cy="2064706"/>
          </a:xfrm>
          <a:prstGeom prst="rect">
            <a:avLst/>
          </a:prstGeom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AE6BC4C9-4DFF-DD95-5B4D-7E17BC9F1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52665"/>
              </p:ext>
            </p:extLst>
          </p:nvPr>
        </p:nvGraphicFramePr>
        <p:xfrm>
          <a:off x="11946991" y="3910997"/>
          <a:ext cx="5611009" cy="335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11009">
                  <a:extLst>
                    <a:ext uri="{9D8B030D-6E8A-4147-A177-3AD203B41FA5}">
                      <a16:colId xmlns:a16="http://schemas.microsoft.com/office/drawing/2014/main" val="1478844151"/>
                    </a:ext>
                  </a:extLst>
                </a:gridCol>
              </a:tblGrid>
              <a:tr h="97339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NZ" sz="2400" kern="1200" dirty="0">
                          <a:solidFill>
                            <a:schemeClr val="bg1"/>
                          </a:solidFill>
                        </a:rPr>
                        <a:t>COMPLIANCE ASSURANCE MATRIX DEVELOPED IN FOUR STEPS:</a:t>
                      </a:r>
                      <a:endParaRPr lang="en-NZ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6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49332"/>
                  </a:ext>
                </a:extLst>
              </a:tr>
              <a:tr h="2379407"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800" b="0" dirty="0">
                          <a:effectLst/>
                        </a:rPr>
                        <a:t>Identify PCBU relationships</a:t>
                      </a:r>
                    </a:p>
                    <a:p>
                      <a:pPr marL="0" indent="0" algn="l" rtl="0" fontAlgn="base">
                        <a:buFont typeface="Arial" panose="020B0604020202020204" pitchFamily="34" charset="0"/>
                        <a:buNone/>
                      </a:pPr>
                      <a:endParaRPr lang="en-NZ" sz="1800" b="0" dirty="0">
                        <a:effectLst/>
                      </a:endParaRP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800" b="0" i="0" dirty="0">
                          <a:effectLst/>
                        </a:rPr>
                        <a:t>Identify the overlapping duty responsibilities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endParaRPr lang="en-NZ" sz="1800" b="0" i="0" dirty="0">
                        <a:effectLst/>
                      </a:endParaRP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800" b="0" i="0" dirty="0">
                          <a:effectLst/>
                        </a:rPr>
                        <a:t>Monitoring the overlapping duty activities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endParaRPr lang="en-NZ" sz="1800" b="0" i="0" dirty="0">
                        <a:effectLst/>
                      </a:endParaRP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1800" b="0" i="0" dirty="0">
                          <a:effectLst/>
                        </a:rPr>
                        <a:t>Review the PCBU relationships and activities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164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51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1753206">
            <a:off x="-1129444" y="4220733"/>
            <a:ext cx="25783492" cy="9586163"/>
          </a:xfrm>
          <a:prstGeom prst="rect">
            <a:avLst/>
          </a:prstGeom>
          <a:solidFill>
            <a:srgbClr val="545454">
              <a:alpha val="4706"/>
            </a:srgbClr>
          </a:solidFill>
        </p:spPr>
        <p:txBody>
          <a:bodyPr/>
          <a:lstStyle/>
          <a:p>
            <a:endParaRPr lang="en-NZ"/>
          </a:p>
        </p:txBody>
      </p:sp>
      <p:sp>
        <p:nvSpPr>
          <p:cNvPr id="4" name="AutoShape 4"/>
          <p:cNvSpPr/>
          <p:nvPr/>
        </p:nvSpPr>
        <p:spPr>
          <a:xfrm rot="2700000">
            <a:off x="15662054" y="-1908847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  <p:grpSp>
        <p:nvGrpSpPr>
          <p:cNvPr id="5" name="Group 5"/>
          <p:cNvGrpSpPr/>
          <p:nvPr/>
        </p:nvGrpSpPr>
        <p:grpSpPr>
          <a:xfrm>
            <a:off x="7822751" y="1021457"/>
            <a:ext cx="4343400" cy="1350190"/>
            <a:chOff x="0" y="0"/>
            <a:chExt cx="1687841" cy="6604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687841" cy="660400"/>
            </a:xfrm>
            <a:custGeom>
              <a:avLst/>
              <a:gdLst/>
              <a:ahLst/>
              <a:cxnLst/>
              <a:rect l="l" t="t" r="r" b="b"/>
              <a:pathLst>
                <a:path w="1687841" h="660400">
                  <a:moveTo>
                    <a:pt x="1563381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3381" y="0"/>
                  </a:lnTo>
                  <a:cubicBezTo>
                    <a:pt x="1631961" y="0"/>
                    <a:pt x="1687841" y="55880"/>
                    <a:pt x="1687841" y="124460"/>
                  </a:cubicBezTo>
                  <a:lnTo>
                    <a:pt x="1687841" y="535940"/>
                  </a:lnTo>
                  <a:cubicBezTo>
                    <a:pt x="1687841" y="604520"/>
                    <a:pt x="1631961" y="660400"/>
                    <a:pt x="1563381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 sz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7237015" y="1016530"/>
            <a:ext cx="8253464" cy="1309890"/>
            <a:chOff x="0" y="0"/>
            <a:chExt cx="4161103" cy="6604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2567708" y="1016530"/>
            <a:ext cx="8253464" cy="1309890"/>
            <a:chOff x="0" y="0"/>
            <a:chExt cx="4161103" cy="6604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143000" y="699164"/>
            <a:ext cx="6553200" cy="1994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71"/>
              </a:lnSpc>
            </a:pPr>
            <a:r>
              <a:rPr lang="en-US" sz="6600" spc="-485" dirty="0">
                <a:solidFill>
                  <a:srgbClr val="F2693A"/>
                </a:solidFill>
                <a:latin typeface="Aileron"/>
                <a:ea typeface="Aileron"/>
                <a:cs typeface="Aileron"/>
                <a:sym typeface="Aileron"/>
              </a:rPr>
              <a:t>Categories of Overlapping Duties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984294" y="1325226"/>
            <a:ext cx="3284920" cy="643702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5588"/>
              </a:lnSpc>
            </a:pPr>
            <a:r>
              <a:rPr lang="en-US" sz="3600" b="1" spc="58" dirty="0">
                <a:solidFill>
                  <a:schemeClr val="bg1"/>
                </a:solidFill>
                <a:latin typeface="Montserrat Extra-Bold"/>
                <a:ea typeface="Montserrat Extra-Bold"/>
                <a:cs typeface="Montserrat Extra-Bold"/>
                <a:sym typeface="Montserrat Extra-Bold"/>
              </a:rPr>
              <a:t>Contractual</a:t>
            </a:r>
          </a:p>
        </p:txBody>
      </p:sp>
      <p:pic>
        <p:nvPicPr>
          <p:cNvPr id="20" name="Graphic 19" descr="Handshake with solid fill">
            <a:extLst>
              <a:ext uri="{FF2B5EF4-FFF2-40B4-BE49-F238E27FC236}">
                <a16:creationId xmlns:a16="http://schemas.microsoft.com/office/drawing/2014/main" id="{01D70823-F61F-054E-2FFF-BC325A271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0046" y="1050781"/>
            <a:ext cx="1280565" cy="12805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05C3C6-0C4A-52EE-D8A6-E6BCBA6B5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742" y="2968386"/>
            <a:ext cx="15197103" cy="71611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B00386-5B1B-FE40-E89F-73EB78B5F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6369" y="2705100"/>
            <a:ext cx="15643280" cy="7391771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 rot="2700000">
            <a:off x="-2646503" y="9043300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192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1753206">
            <a:off x="-1129444" y="4220733"/>
            <a:ext cx="25783492" cy="9586163"/>
          </a:xfrm>
          <a:prstGeom prst="rect">
            <a:avLst/>
          </a:prstGeom>
          <a:solidFill>
            <a:srgbClr val="545454">
              <a:alpha val="4706"/>
            </a:srgbClr>
          </a:solidFill>
        </p:spPr>
        <p:txBody>
          <a:bodyPr/>
          <a:lstStyle/>
          <a:p>
            <a:endParaRPr lang="en-NZ"/>
          </a:p>
        </p:txBody>
      </p:sp>
      <p:sp>
        <p:nvSpPr>
          <p:cNvPr id="4" name="AutoShape 4"/>
          <p:cNvSpPr/>
          <p:nvPr/>
        </p:nvSpPr>
        <p:spPr>
          <a:xfrm rot="2700000">
            <a:off x="15662054" y="-1908847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  <p:grpSp>
        <p:nvGrpSpPr>
          <p:cNvPr id="5" name="Group 5"/>
          <p:cNvGrpSpPr/>
          <p:nvPr/>
        </p:nvGrpSpPr>
        <p:grpSpPr>
          <a:xfrm>
            <a:off x="7822751" y="1021457"/>
            <a:ext cx="4343400" cy="1350190"/>
            <a:chOff x="0" y="0"/>
            <a:chExt cx="1687841" cy="6604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687841" cy="660400"/>
            </a:xfrm>
            <a:custGeom>
              <a:avLst/>
              <a:gdLst/>
              <a:ahLst/>
              <a:cxnLst/>
              <a:rect l="l" t="t" r="r" b="b"/>
              <a:pathLst>
                <a:path w="1687841" h="660400">
                  <a:moveTo>
                    <a:pt x="1563381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3381" y="0"/>
                  </a:lnTo>
                  <a:cubicBezTo>
                    <a:pt x="1631961" y="0"/>
                    <a:pt x="1687841" y="55880"/>
                    <a:pt x="1687841" y="124460"/>
                  </a:cubicBezTo>
                  <a:lnTo>
                    <a:pt x="1687841" y="535940"/>
                  </a:lnTo>
                  <a:cubicBezTo>
                    <a:pt x="1687841" y="604520"/>
                    <a:pt x="1631961" y="660400"/>
                    <a:pt x="1563381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 sz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7237015" y="1016530"/>
            <a:ext cx="8253464" cy="1309890"/>
            <a:chOff x="0" y="0"/>
            <a:chExt cx="4161103" cy="6604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2567708" y="1016530"/>
            <a:ext cx="8253464" cy="1309890"/>
            <a:chOff x="0" y="0"/>
            <a:chExt cx="4161103" cy="6604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61103" cy="660400"/>
            </a:xfrm>
            <a:custGeom>
              <a:avLst/>
              <a:gdLst/>
              <a:ahLst/>
              <a:cxnLst/>
              <a:rect l="l" t="t" r="r" b="b"/>
              <a:pathLst>
                <a:path w="4161103" h="660400">
                  <a:moveTo>
                    <a:pt x="4036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036643" y="0"/>
                  </a:lnTo>
                  <a:cubicBezTo>
                    <a:pt x="4105223" y="0"/>
                    <a:pt x="4161103" y="55880"/>
                    <a:pt x="4161103" y="124460"/>
                  </a:cubicBezTo>
                  <a:lnTo>
                    <a:pt x="4161103" y="535940"/>
                  </a:lnTo>
                  <a:cubicBezTo>
                    <a:pt x="4161103" y="604520"/>
                    <a:pt x="4105223" y="660400"/>
                    <a:pt x="4036643" y="660400"/>
                  </a:cubicBezTo>
                  <a:close/>
                </a:path>
              </a:pathLst>
            </a:custGeom>
            <a:solidFill>
              <a:srgbClr val="F2693A"/>
            </a:solidFill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143000" y="699164"/>
            <a:ext cx="6553200" cy="1994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71"/>
              </a:lnSpc>
            </a:pPr>
            <a:r>
              <a:rPr lang="en-US" sz="6600" spc="-485" dirty="0">
                <a:solidFill>
                  <a:srgbClr val="F2693A"/>
                </a:solidFill>
                <a:latin typeface="Aileron"/>
                <a:ea typeface="Aileron"/>
                <a:cs typeface="Aileron"/>
                <a:sym typeface="Aileron"/>
              </a:rPr>
              <a:t>Categories of Overlapping Duties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984294" y="1325226"/>
            <a:ext cx="3284920" cy="643702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5588"/>
              </a:lnSpc>
            </a:pPr>
            <a:r>
              <a:rPr lang="en-US" sz="3600" b="1" spc="58" dirty="0">
                <a:solidFill>
                  <a:schemeClr val="bg1"/>
                </a:solidFill>
                <a:latin typeface="Montserrat Extra-Bold"/>
                <a:ea typeface="Montserrat Extra-Bold"/>
                <a:cs typeface="Montserrat Extra-Bold"/>
                <a:sym typeface="Montserrat Extra-Bold"/>
              </a:rPr>
              <a:t>Contractual</a:t>
            </a:r>
          </a:p>
        </p:txBody>
      </p:sp>
      <p:pic>
        <p:nvPicPr>
          <p:cNvPr id="20" name="Graphic 19" descr="Handshake with solid fill">
            <a:extLst>
              <a:ext uri="{FF2B5EF4-FFF2-40B4-BE49-F238E27FC236}">
                <a16:creationId xmlns:a16="http://schemas.microsoft.com/office/drawing/2014/main" id="{01D70823-F61F-054E-2FFF-BC325A271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0046" y="1050781"/>
            <a:ext cx="1280565" cy="1280565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 rot="2700000">
            <a:off x="-2646503" y="9043300"/>
            <a:ext cx="5293007" cy="2487400"/>
          </a:xfrm>
          <a:prstGeom prst="rect">
            <a:avLst/>
          </a:prstGeom>
          <a:solidFill>
            <a:srgbClr val="F2693A"/>
          </a:solidFill>
        </p:spPr>
        <p:txBody>
          <a:bodyPr/>
          <a:lstStyle/>
          <a:p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9883863-C91C-A5E1-02A7-417661A55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3784" y="2675416"/>
            <a:ext cx="10584304" cy="738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73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164</Words>
  <Application>Microsoft Office PowerPoint</Application>
  <PresentationFormat>Custom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Aileron</vt:lpstr>
      <vt:lpstr>Arial</vt:lpstr>
      <vt:lpstr>Calibri</vt:lpstr>
      <vt:lpstr>Montserrat Extra-Bold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Templated presentaiton slides (FINAL).pptx</dc:title>
  <dc:creator>Tori Cotton</dc:creator>
  <cp:lastModifiedBy>Lance Goodall</cp:lastModifiedBy>
  <cp:revision>4</cp:revision>
  <dcterms:created xsi:type="dcterms:W3CDTF">2006-08-16T00:00:00Z</dcterms:created>
  <dcterms:modified xsi:type="dcterms:W3CDTF">2025-08-28T01:50:50Z</dcterms:modified>
  <dc:identifier>DAGJwBDMdQI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38466f7-346c-47bb-a4d2-4a6558d61975_Enabled">
    <vt:lpwstr>true</vt:lpwstr>
  </property>
  <property fmtid="{D5CDD505-2E9C-101B-9397-08002B2CF9AE}" pid="3" name="MSIP_Label_738466f7-346c-47bb-a4d2-4a6558d61975_SetDate">
    <vt:lpwstr>2024-08-07T01:26:51Z</vt:lpwstr>
  </property>
  <property fmtid="{D5CDD505-2E9C-101B-9397-08002B2CF9AE}" pid="4" name="MSIP_Label_738466f7-346c-47bb-a4d2-4a6558d61975_Method">
    <vt:lpwstr>Privileged</vt:lpwstr>
  </property>
  <property fmtid="{D5CDD505-2E9C-101B-9397-08002B2CF9AE}" pid="5" name="MSIP_Label_738466f7-346c-47bb-a4d2-4a6558d61975_Name">
    <vt:lpwstr>UNCLASSIFIED</vt:lpwstr>
  </property>
  <property fmtid="{D5CDD505-2E9C-101B-9397-08002B2CF9AE}" pid="6" name="MSIP_Label_738466f7-346c-47bb-a4d2-4a6558d61975_SiteId">
    <vt:lpwstr>78b2bd11-e42b-47ea-b011-2e04c3af5ec1</vt:lpwstr>
  </property>
  <property fmtid="{D5CDD505-2E9C-101B-9397-08002B2CF9AE}" pid="7" name="MSIP_Label_738466f7-346c-47bb-a4d2-4a6558d61975_ActionId">
    <vt:lpwstr>d6c82a24-291c-45d9-a387-43c788d8eb9d</vt:lpwstr>
  </property>
  <property fmtid="{D5CDD505-2E9C-101B-9397-08002B2CF9AE}" pid="8" name="MSIP_Label_738466f7-346c-47bb-a4d2-4a6558d61975_ContentBits">
    <vt:lpwstr>0</vt:lpwstr>
  </property>
</Properties>
</file>